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547CB1-EFC7-4284-9245-F873232C1450}" type="datetimeFigureOut">
              <a:rPr lang="nl-NL" smtClean="0"/>
              <a:t>20-3-2020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E5570E1-54B4-4A45-BBB2-EE9919AE4B9C}" type="slidenum">
              <a:rPr lang="nl-NL" smtClean="0"/>
              <a:t>‹nr.›</a:t>
            </a:fld>
            <a:endParaRPr lang="nl-NL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8568640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47CB1-EFC7-4284-9245-F873232C1450}" type="datetimeFigureOut">
              <a:rPr lang="nl-NL" smtClean="0"/>
              <a:t>20-3-2020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70E1-54B4-4A45-BBB2-EE9919AE4B9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7113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47CB1-EFC7-4284-9245-F873232C1450}" type="datetimeFigureOut">
              <a:rPr lang="nl-NL" smtClean="0"/>
              <a:t>20-3-2020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70E1-54B4-4A45-BBB2-EE9919AE4B9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1310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47CB1-EFC7-4284-9245-F873232C1450}" type="datetimeFigureOut">
              <a:rPr lang="nl-NL" smtClean="0"/>
              <a:t>20-3-2020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70E1-54B4-4A45-BBB2-EE9919AE4B9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49528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547CB1-EFC7-4284-9245-F873232C1450}" type="datetimeFigureOut">
              <a:rPr lang="nl-NL" smtClean="0"/>
              <a:t>20-3-2020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E5570E1-54B4-4A45-BBB2-EE9919AE4B9C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1220858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47CB1-EFC7-4284-9245-F873232C1450}" type="datetimeFigureOut">
              <a:rPr lang="nl-NL" smtClean="0"/>
              <a:t>20-3-2020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70E1-54B4-4A45-BBB2-EE9919AE4B9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1853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47CB1-EFC7-4284-9245-F873232C1450}" type="datetimeFigureOut">
              <a:rPr lang="nl-NL" smtClean="0"/>
              <a:t>20-3-2020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70E1-54B4-4A45-BBB2-EE9919AE4B9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3160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47CB1-EFC7-4284-9245-F873232C1450}" type="datetimeFigureOut">
              <a:rPr lang="nl-NL" smtClean="0"/>
              <a:t>20-3-2020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70E1-54B4-4A45-BBB2-EE9919AE4B9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0792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47CB1-EFC7-4284-9245-F873232C1450}" type="datetimeFigureOut">
              <a:rPr lang="nl-NL" smtClean="0"/>
              <a:t>20-3-2020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70E1-54B4-4A45-BBB2-EE9919AE4B9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2932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547CB1-EFC7-4284-9245-F873232C1450}" type="datetimeFigureOut">
              <a:rPr lang="nl-NL" smtClean="0"/>
              <a:t>20-3-2020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E5570E1-54B4-4A45-BBB2-EE9919AE4B9C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99375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547CB1-EFC7-4284-9245-F873232C1450}" type="datetimeFigureOut">
              <a:rPr lang="nl-NL" smtClean="0"/>
              <a:t>20-3-2020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E5570E1-54B4-4A45-BBB2-EE9919AE4B9C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59384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547CB1-EFC7-4284-9245-F873232C1450}" type="datetimeFigureOut">
              <a:rPr lang="nl-NL" smtClean="0"/>
              <a:t>20-3-2020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7E5570E1-54B4-4A45-BBB2-EE9919AE4B9C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69053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1LYM-WN9EXc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Les en leidinggeven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Het organiseren van een sportevenement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091445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Zelfstandige opdracht</a:t>
            </a:r>
          </a:p>
          <a:p>
            <a:r>
              <a:rPr lang="nl-NL" dirty="0" smtClean="0"/>
              <a:t>Doelgroep; ouderen</a:t>
            </a:r>
          </a:p>
          <a:p>
            <a:endParaRPr lang="nl-NL" dirty="0"/>
          </a:p>
          <a:p>
            <a:r>
              <a:rPr lang="nl-NL" dirty="0" smtClean="0"/>
              <a:t>Noteer met jouw groepje voor de doelgroep ouderen 2 specifieke kenmerken op die bij deze doelgroep passen (denk terug aan de theorieles over het bewegingsapparaat).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606819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Groepsgesprek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Als opdracht moeten jullie een sportevenement voor ouderen organiseren. Tijdens dit sportevenement geven jullie in 6 groepen spel of sportonderdelen. Wat zou je dan geven, zodat de activiteit aansluit bij de leeftijd en manier van denken van deze doelgroep? </a:t>
            </a:r>
          </a:p>
          <a:p>
            <a:r>
              <a:rPr lang="nl-NL" dirty="0" smtClean="0"/>
              <a:t>Waarom is het belangrijk om rekening te houden met het niveau van de doelgroep?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770943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Beroepshouding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Bij elk beroep hoort een bepaalde manier van jezelf kleden en presenteren</a:t>
            </a:r>
          </a:p>
          <a:p>
            <a:r>
              <a:rPr lang="nl-NL" dirty="0" smtClean="0"/>
              <a:t>Voorbeelden: een kok heeft een schort om, een trainer heeft een trainingspak aan en de sportdocent staat voor de groep in sportkleding.</a:t>
            </a:r>
          </a:p>
          <a:p>
            <a:r>
              <a:rPr lang="nl-NL" dirty="0" smtClean="0"/>
              <a:t>Alleen in een trainingspak voor de groep staan is niet voldoende</a:t>
            </a:r>
          </a:p>
          <a:p>
            <a:r>
              <a:rPr lang="nl-NL" dirty="0" smtClean="0"/>
              <a:t>Er wordt meer van jou verwacht!</a:t>
            </a:r>
          </a:p>
        </p:txBody>
      </p:sp>
    </p:spTree>
    <p:extLst>
      <p:ext uri="{BB962C8B-B14F-4D97-AF65-F5344CB8AC3E}">
        <p14:creationId xmlns:p14="http://schemas.microsoft.com/office/powerpoint/2010/main" val="5630595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Zelfstandige opdracht</a:t>
            </a:r>
          </a:p>
          <a:p>
            <a:r>
              <a:rPr lang="nl-NL" dirty="0" smtClean="0"/>
              <a:t>Wat voor zaken horen bij jouw beroepshouding als lesgever? Noteer er minimaal 4. </a:t>
            </a:r>
          </a:p>
          <a:p>
            <a:r>
              <a:rPr lang="nl-NL" dirty="0" smtClean="0"/>
              <a:t>Bij mijn beroepshouding horen:</a:t>
            </a:r>
            <a:br>
              <a:rPr lang="nl-NL" dirty="0" smtClean="0"/>
            </a:br>
            <a:r>
              <a:rPr lang="nl-NL" dirty="0" smtClean="0"/>
              <a:t>1. </a:t>
            </a:r>
            <a:br>
              <a:rPr lang="nl-NL" dirty="0" smtClean="0"/>
            </a:br>
            <a:r>
              <a:rPr lang="nl-NL" dirty="0" smtClean="0"/>
              <a:t>2.</a:t>
            </a:r>
            <a:br>
              <a:rPr lang="nl-NL" dirty="0" smtClean="0"/>
            </a:br>
            <a:r>
              <a:rPr lang="nl-NL" dirty="0" smtClean="0"/>
              <a:t>3.</a:t>
            </a:r>
            <a:br>
              <a:rPr lang="nl-NL" dirty="0" smtClean="0"/>
            </a:br>
            <a:r>
              <a:rPr lang="nl-NL" dirty="0" smtClean="0"/>
              <a:t>4.</a:t>
            </a:r>
            <a:br>
              <a:rPr lang="nl-NL" dirty="0" smtClean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41289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Vaardigheden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Er zijn 3 vaardigheden die je gebruikt tijdens het lesgeven</a:t>
            </a:r>
          </a:p>
          <a:p>
            <a:r>
              <a:rPr lang="nl-NL" dirty="0" smtClean="0"/>
              <a:t>1. cognitieve vaardigheden</a:t>
            </a:r>
          </a:p>
          <a:p>
            <a:r>
              <a:rPr lang="nl-NL" dirty="0" smtClean="0"/>
              <a:t>2. sociale vaardigheden</a:t>
            </a:r>
          </a:p>
          <a:p>
            <a:r>
              <a:rPr lang="nl-NL" dirty="0" smtClean="0"/>
              <a:t>3. motorische vaardigheden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128548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Planmatig 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Voor het lesgeven heb je een plan nodig</a:t>
            </a:r>
          </a:p>
          <a:p>
            <a:r>
              <a:rPr lang="nl-NL" dirty="0" smtClean="0"/>
              <a:t>Je moet jezelf afvragen:</a:t>
            </a:r>
          </a:p>
          <a:p>
            <a:r>
              <a:rPr lang="nl-NL" dirty="0" smtClean="0"/>
              <a:t>- waar moet ik eigenlijk beginnen?</a:t>
            </a:r>
            <a:br>
              <a:rPr lang="nl-NL" dirty="0" smtClean="0"/>
            </a:br>
            <a:r>
              <a:rPr lang="nl-NL" dirty="0" smtClean="0"/>
              <a:t>- wat wik ik bereiken (les doel)</a:t>
            </a:r>
            <a:br>
              <a:rPr lang="nl-NL" dirty="0" smtClean="0"/>
            </a:br>
            <a:r>
              <a:rPr lang="nl-NL" dirty="0" smtClean="0"/>
              <a:t>- hoe ga ik lesgeven?</a:t>
            </a:r>
            <a:br>
              <a:rPr lang="nl-NL" dirty="0" smtClean="0"/>
            </a:br>
            <a:r>
              <a:rPr lang="nl-NL" dirty="0" smtClean="0"/>
              <a:t>- wat heb ik bereikt en wil ik verbeteren?</a:t>
            </a:r>
          </a:p>
          <a:p>
            <a:r>
              <a:rPr lang="nl-NL" dirty="0" smtClean="0"/>
              <a:t>Oftewel: plannen-uitvoeren-evalueren</a:t>
            </a:r>
          </a:p>
        </p:txBody>
      </p:sp>
    </p:spTree>
    <p:extLst>
      <p:ext uri="{BB962C8B-B14F-4D97-AF65-F5344CB8AC3E}">
        <p14:creationId xmlns:p14="http://schemas.microsoft.com/office/powerpoint/2010/main" val="24606097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Beginsituatie peilen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Zorg dat je rekening houdt met de beginsituatie van jouw doelgroep</a:t>
            </a:r>
          </a:p>
          <a:p>
            <a:r>
              <a:rPr lang="nl-NL" dirty="0" smtClean="0"/>
              <a:t>Hoe zit de groep in elkaar en wat kunnen de deelnemers wel/niet?</a:t>
            </a:r>
          </a:p>
          <a:p>
            <a:r>
              <a:rPr lang="nl-NL" dirty="0" smtClean="0"/>
              <a:t>Stem je les af op het niveau en de beleving van de doelgroep</a:t>
            </a:r>
          </a:p>
          <a:p>
            <a:r>
              <a:rPr lang="nl-NL" dirty="0" smtClean="0"/>
              <a:t>Vraag jezelf af:</a:t>
            </a:r>
            <a:br>
              <a:rPr lang="nl-NL" dirty="0" smtClean="0"/>
            </a:br>
            <a:r>
              <a:rPr lang="nl-NL" dirty="0" smtClean="0"/>
              <a:t>- wat kunnen de deelnemers fysiek al?</a:t>
            </a:r>
            <a:br>
              <a:rPr lang="nl-NL" dirty="0" smtClean="0"/>
            </a:br>
            <a:r>
              <a:rPr lang="nl-NL" dirty="0" smtClean="0"/>
              <a:t>- wat is hun leeftijd?</a:t>
            </a:r>
            <a:br>
              <a:rPr lang="nl-NL" dirty="0" smtClean="0"/>
            </a:br>
            <a:r>
              <a:rPr lang="nl-NL" dirty="0" smtClean="0"/>
              <a:t>- hoe is de verdeling (man/vrouw)?</a:t>
            </a:r>
            <a:br>
              <a:rPr lang="nl-NL" dirty="0" smtClean="0"/>
            </a:br>
            <a:r>
              <a:rPr lang="nl-NL" dirty="0" smtClean="0"/>
              <a:t>- Hoe groot is een groep?</a:t>
            </a:r>
            <a:br>
              <a:rPr lang="nl-NL" dirty="0" smtClean="0"/>
            </a:br>
            <a:r>
              <a:rPr lang="nl-NL" dirty="0" smtClean="0"/>
              <a:t>- Hoe is de sfeer in de groep?</a:t>
            </a:r>
            <a:br>
              <a:rPr lang="nl-NL" dirty="0" smtClean="0"/>
            </a:br>
            <a:r>
              <a:rPr lang="nl-NL" dirty="0" smtClean="0"/>
              <a:t>- Hoe is hun getraindheid?</a:t>
            </a:r>
          </a:p>
        </p:txBody>
      </p:sp>
    </p:spTree>
    <p:extLst>
      <p:ext uri="{BB962C8B-B14F-4D97-AF65-F5344CB8AC3E}">
        <p14:creationId xmlns:p14="http://schemas.microsoft.com/office/powerpoint/2010/main" val="16120785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doel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Je geeft een les niet zomaar</a:t>
            </a:r>
          </a:p>
          <a:p>
            <a:r>
              <a:rPr lang="nl-NL" dirty="0" smtClean="0"/>
              <a:t>Je wilt iets bereiken</a:t>
            </a:r>
          </a:p>
          <a:p>
            <a:r>
              <a:rPr lang="nl-NL" dirty="0" smtClean="0"/>
              <a:t>Wat wil je bereiken?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874812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Methodiek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Wat ga je geven en op welke manier bouw ik dit op?</a:t>
            </a:r>
          </a:p>
          <a:p>
            <a:r>
              <a:rPr lang="nl-NL" dirty="0" smtClean="0"/>
              <a:t>Wat voor onderdeel ga je geven en in welke volgorde wil je dit doen?</a:t>
            </a:r>
          </a:p>
          <a:p>
            <a:r>
              <a:rPr lang="nl-NL" dirty="0" smtClean="0"/>
              <a:t>3 grote lijnen:</a:t>
            </a:r>
            <a:br>
              <a:rPr lang="nl-NL" dirty="0" smtClean="0"/>
            </a:br>
            <a:r>
              <a:rPr lang="nl-NL" dirty="0" smtClean="0"/>
              <a:t>- inleiding</a:t>
            </a:r>
            <a:br>
              <a:rPr lang="nl-NL" dirty="0" smtClean="0"/>
            </a:br>
            <a:r>
              <a:rPr lang="nl-NL" dirty="0" smtClean="0"/>
              <a:t>- kern</a:t>
            </a:r>
            <a:br>
              <a:rPr lang="nl-NL" dirty="0" smtClean="0"/>
            </a:br>
            <a:r>
              <a:rPr lang="nl-NL" dirty="0" smtClean="0"/>
              <a:t>- slot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892684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Inleiding-kern-slot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Inleiding: warming-up of een beginspel</a:t>
            </a:r>
          </a:p>
          <a:p>
            <a:r>
              <a:rPr lang="nl-NL" dirty="0" smtClean="0"/>
              <a:t>Kern: hieraan besteed je de meeste tijd; je leert een beweging/spel aan</a:t>
            </a:r>
          </a:p>
          <a:p>
            <a:r>
              <a:rPr lang="nl-NL" dirty="0" smtClean="0"/>
              <a:t>Slot: </a:t>
            </a:r>
            <a:r>
              <a:rPr lang="nl-NL" dirty="0" err="1" smtClean="0"/>
              <a:t>coolingdown</a:t>
            </a:r>
            <a:r>
              <a:rPr lang="nl-NL" dirty="0" smtClean="0"/>
              <a:t>/eindspel</a:t>
            </a:r>
          </a:p>
          <a:p>
            <a:endParaRPr lang="nl-NL" dirty="0"/>
          </a:p>
          <a:p>
            <a:r>
              <a:rPr lang="nl-NL" dirty="0" smtClean="0"/>
              <a:t>Let op de tijdsverdeling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50474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Doelen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Aan het eind van de les kan/heb ik:</a:t>
            </a:r>
          </a:p>
          <a:p>
            <a:r>
              <a:rPr lang="nl-NL" dirty="0" smtClean="0"/>
              <a:t>- 3 elementen benoemen die belangrijk zijn bij het voorbereiden van een les</a:t>
            </a:r>
          </a:p>
          <a:p>
            <a:r>
              <a:rPr lang="nl-NL" dirty="0" smtClean="0"/>
              <a:t>- 3 elementen benoemen die belangrijk zijn tijdens het geven van een les (beroepshouding, vaardigheden, planmatig werken)</a:t>
            </a:r>
          </a:p>
          <a:p>
            <a:r>
              <a:rPr lang="nl-NL" dirty="0" smtClean="0"/>
              <a:t>Benoemen waarmee ik rekening moet houden tijdens het lesgeven als het gaat om de beginsituatie, methodiek, didactiek, organisatie, materialen en differentiatie</a:t>
            </a:r>
          </a:p>
          <a:p>
            <a:r>
              <a:rPr lang="nl-NL" dirty="0" smtClean="0"/>
              <a:t>Samen met mijn groepje onze beweegactiviteit definitief vastgesteld, hierbij een bewegingsplan gemaakt en dit daarna geoefend in de praktijk.</a:t>
            </a:r>
          </a:p>
        </p:txBody>
      </p:sp>
    </p:spTree>
    <p:extLst>
      <p:ext uri="{BB962C8B-B14F-4D97-AF65-F5344CB8AC3E}">
        <p14:creationId xmlns:p14="http://schemas.microsoft.com/office/powerpoint/2010/main" val="27983605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Didactiek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Hoe wil je jouw les geven?</a:t>
            </a:r>
          </a:p>
          <a:p>
            <a:r>
              <a:rPr lang="nl-NL" dirty="0" smtClean="0"/>
              <a:t>Didactiek = de manier van lesgeven</a:t>
            </a:r>
          </a:p>
          <a:p>
            <a:r>
              <a:rPr lang="nl-NL" dirty="0" smtClean="0"/>
              <a:t>Denk hierbij na over:</a:t>
            </a:r>
            <a:br>
              <a:rPr lang="nl-NL" dirty="0" smtClean="0"/>
            </a:br>
            <a:r>
              <a:rPr lang="nl-NL" dirty="0" smtClean="0"/>
              <a:t>- hoe wil je jouw les opbouwen?</a:t>
            </a:r>
            <a:br>
              <a:rPr lang="nl-NL" dirty="0" smtClean="0"/>
            </a:br>
            <a:r>
              <a:rPr lang="nl-NL" dirty="0" smtClean="0"/>
              <a:t>- welke tips ga je geven?</a:t>
            </a:r>
            <a:br>
              <a:rPr lang="nl-NL" dirty="0" smtClean="0"/>
            </a:br>
            <a:r>
              <a:rPr lang="nl-NL" dirty="0" smtClean="0"/>
              <a:t>- Welke hulpmiddelen zet je in?</a:t>
            </a:r>
            <a:br>
              <a:rPr lang="nl-NL" dirty="0" smtClean="0"/>
            </a:br>
            <a:r>
              <a:rPr lang="nl-NL" dirty="0" smtClean="0"/>
              <a:t>- Hoe leg je dit uit?</a:t>
            </a:r>
          </a:p>
          <a:p>
            <a:r>
              <a:rPr lang="nl-NL" dirty="0" smtClean="0"/>
              <a:t>Deelnemers begrijpen hierdoor jouw uitleg beter</a:t>
            </a:r>
          </a:p>
          <a:p>
            <a:r>
              <a:rPr lang="nl-NL" dirty="0" smtClean="0">
                <a:hlinkClick r:id="rId2"/>
              </a:rPr>
              <a:t>http://www.youtube.com/watch?v=1LYM-WN9EXc</a:t>
            </a:r>
            <a:r>
              <a:rPr lang="nl-NL" dirty="0" smtClean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242954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Organisatie en materiaal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Welk materiaal heb je nodig?</a:t>
            </a:r>
          </a:p>
          <a:p>
            <a:r>
              <a:rPr lang="nl-NL" dirty="0" smtClean="0"/>
              <a:t>Hoe ziet je opstelling eruit en waar moet deze opstelling staan?</a:t>
            </a:r>
          </a:p>
          <a:p>
            <a:r>
              <a:rPr lang="nl-NL" dirty="0" smtClean="0"/>
              <a:t>Een opstelling = de positie waarin de leerlingen moeten staan of de plek waar en de manier waarop je een toestel wilt verplaatsen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601603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Differentiatie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Different = ‘ anders ‘</a:t>
            </a:r>
          </a:p>
          <a:p>
            <a:r>
              <a:rPr lang="nl-NL" dirty="0" smtClean="0"/>
              <a:t>Elke leerling is anders</a:t>
            </a:r>
          </a:p>
          <a:p>
            <a:r>
              <a:rPr lang="nl-NL" dirty="0" smtClean="0"/>
              <a:t>Je moet rekening houden met het niveau van de groep waar je les aan geeft</a:t>
            </a:r>
          </a:p>
          <a:p>
            <a:endParaRPr lang="nl-NL" dirty="0"/>
          </a:p>
          <a:p>
            <a:r>
              <a:rPr lang="nl-NL" dirty="0" smtClean="0"/>
              <a:t>Voorbeeld: Pietje kan goed balanceren en krijgt een dunnere balk dan Jantje die het moeilijk vindt om in evenwicht te blijven.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419862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Evalueren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Evalueren = ook wel reflecteren</a:t>
            </a:r>
          </a:p>
          <a:p>
            <a:r>
              <a:rPr lang="nl-NL" dirty="0" smtClean="0"/>
              <a:t>Achteraf kijken hoe een bepaald proces is verlopen</a:t>
            </a:r>
          </a:p>
          <a:p>
            <a:r>
              <a:rPr lang="nl-NL" dirty="0" smtClean="0"/>
              <a:t>Wat ging goed? Wat ging minder goed? En wat wil je dus verbeteren?</a:t>
            </a:r>
          </a:p>
          <a:p>
            <a:r>
              <a:rPr lang="nl-NL" dirty="0" smtClean="0"/>
              <a:t>Zijn de doelstellingen behaald?</a:t>
            </a:r>
          </a:p>
          <a:p>
            <a:r>
              <a:rPr lang="nl-NL" dirty="0" smtClean="0"/>
              <a:t>Help elkaar door tips/tops te geven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941549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Praktijk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7409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Definitieve activiteit bepalen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 smtClean="0"/>
              <a:t>Stap 1: ga in je groepje zitten die gemaakt zijn voor het sportevenement</a:t>
            </a:r>
          </a:p>
          <a:p>
            <a:r>
              <a:rPr lang="nl-NL" dirty="0" smtClean="0"/>
              <a:t>Stap 2: denk in je groepje verder na over een activiteit voor het sportevenement (rekening houdend met de theorie van vandaag en andere lessen)</a:t>
            </a:r>
          </a:p>
          <a:p>
            <a:r>
              <a:rPr lang="nl-NL" dirty="0" smtClean="0"/>
              <a:t>Stap 3: maak definitieve plannen</a:t>
            </a:r>
          </a:p>
          <a:p>
            <a:r>
              <a:rPr lang="nl-NL" dirty="0" smtClean="0"/>
              <a:t>Stap 4: klassikaal: activiteiten bespreken en aanscherpen</a:t>
            </a:r>
          </a:p>
          <a:p>
            <a:r>
              <a:rPr lang="nl-NL" dirty="0" smtClean="0"/>
              <a:t>Stap 5: maak een bewegingsplan (inleiding-kern-slot, de inleiding en slot mag overgenomen worden van het voorbeeld bewegingsactiviteit op de ELO) </a:t>
            </a:r>
          </a:p>
          <a:p>
            <a:r>
              <a:rPr lang="nl-NL" dirty="0" smtClean="0"/>
              <a:t>Stap 6: bereid de activiteit samen voor</a:t>
            </a:r>
          </a:p>
          <a:p>
            <a:endParaRPr lang="nl-NL" dirty="0"/>
          </a:p>
          <a:p>
            <a:r>
              <a:rPr lang="nl-NL" dirty="0" smtClean="0"/>
              <a:t>Stap 7: ACTIVITEIT UITVOEREN</a:t>
            </a:r>
          </a:p>
        </p:txBody>
      </p:sp>
    </p:spTree>
    <p:extLst>
      <p:ext uri="{BB962C8B-B14F-4D97-AF65-F5344CB8AC3E}">
        <p14:creationId xmlns:p14="http://schemas.microsoft.com/office/powerpoint/2010/main" val="42886135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Voorbeeld activiteit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Klassikaal: analyseren van het voorbeeld bewegingsactiviteit op de ELO</a:t>
            </a:r>
          </a:p>
          <a:p>
            <a:endParaRPr lang="nl-NL" dirty="0"/>
          </a:p>
          <a:p>
            <a:r>
              <a:rPr lang="nl-NL" dirty="0" smtClean="0"/>
              <a:t>Wat zie je?</a:t>
            </a:r>
          </a:p>
          <a:p>
            <a:r>
              <a:rPr lang="nl-NL" dirty="0" smtClean="0"/>
              <a:t>Wat valt je op?</a:t>
            </a:r>
          </a:p>
          <a:p>
            <a:r>
              <a:rPr lang="nl-NL" dirty="0" smtClean="0"/>
              <a:t>Met welke doelgroep houden zij rekening mee?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82359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Kritische punten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Probeer in jouw activiteit op de volgende punten te letten:</a:t>
            </a:r>
          </a:p>
          <a:p>
            <a:r>
              <a:rPr lang="nl-NL" dirty="0" smtClean="0"/>
              <a:t>1. houd je aan jullie bewegingsplan</a:t>
            </a:r>
          </a:p>
          <a:p>
            <a:r>
              <a:rPr lang="nl-NL" dirty="0" smtClean="0"/>
              <a:t>2. stimuleer en enthousiasmeer de deelnemers</a:t>
            </a:r>
          </a:p>
          <a:p>
            <a:r>
              <a:rPr lang="nl-NL" dirty="0" smtClean="0"/>
              <a:t>3. houd rekening met differentiatie</a:t>
            </a:r>
          </a:p>
        </p:txBody>
      </p:sp>
    </p:spTree>
    <p:extLst>
      <p:ext uri="{BB962C8B-B14F-4D97-AF65-F5344CB8AC3E}">
        <p14:creationId xmlns:p14="http://schemas.microsoft.com/office/powerpoint/2010/main" val="35064986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Activiteit uitvoeren (oefenen)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We gaan naar de gymzaal</a:t>
            </a:r>
          </a:p>
          <a:p>
            <a:r>
              <a:rPr lang="nl-NL" dirty="0" smtClean="0"/>
              <a:t>Elk groepje heeft 30 minuten te tijd (klaar zetten van materialen &amp; het uitvoeren van de activiteit)</a:t>
            </a:r>
          </a:p>
          <a:p>
            <a:r>
              <a:rPr lang="nl-NL" dirty="0" smtClean="0">
                <a:solidFill>
                  <a:srgbClr val="FF0000"/>
                </a:solidFill>
              </a:rPr>
              <a:t>In les 6 wordt er weer geoefend en wordt de warming-up en coolingdown ook uitgevoerd).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Totale tijd = 6 x 30 min = 3 uur.</a:t>
            </a:r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38342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Evaluatie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Pak 4 post-</a:t>
            </a:r>
            <a:r>
              <a:rPr lang="nl-NL" dirty="0" err="1" smtClean="0"/>
              <a:t>it’s</a:t>
            </a:r>
            <a:endParaRPr lang="nl-NL" dirty="0" smtClean="0"/>
          </a:p>
          <a:p>
            <a:r>
              <a:rPr lang="nl-NL" dirty="0" smtClean="0"/>
              <a:t>Schrijf op elke post-</a:t>
            </a:r>
            <a:r>
              <a:rPr lang="nl-NL" dirty="0" err="1" smtClean="0"/>
              <a:t>it</a:t>
            </a:r>
            <a:r>
              <a:rPr lang="nl-NL" dirty="0" smtClean="0"/>
              <a:t>:</a:t>
            </a:r>
            <a:br>
              <a:rPr lang="nl-NL" dirty="0" smtClean="0"/>
            </a:br>
            <a:r>
              <a:rPr lang="nl-NL" dirty="0" smtClean="0"/>
              <a:t>- wat wist je al?</a:t>
            </a:r>
            <a:r>
              <a:rPr lang="nl-NL" dirty="0"/>
              <a:t/>
            </a:r>
            <a:br>
              <a:rPr lang="nl-NL" dirty="0"/>
            </a:br>
            <a:r>
              <a:rPr lang="nl-NL" dirty="0" smtClean="0"/>
              <a:t>- wat wist je nog niet?</a:t>
            </a:r>
            <a:r>
              <a:rPr lang="nl-NL" dirty="0"/>
              <a:t/>
            </a:r>
            <a:br>
              <a:rPr lang="nl-NL" dirty="0"/>
            </a:br>
            <a:r>
              <a:rPr lang="nl-NL" dirty="0" smtClean="0"/>
              <a:t>- wat heb je geleerd?</a:t>
            </a:r>
            <a:br>
              <a:rPr lang="nl-NL" dirty="0" smtClean="0"/>
            </a:br>
            <a:r>
              <a:rPr lang="nl-NL" dirty="0" smtClean="0"/>
              <a:t>- wat neem je mee voor de volgende les?</a:t>
            </a:r>
          </a:p>
          <a:p>
            <a:endParaRPr lang="nl-NL" dirty="0"/>
          </a:p>
          <a:p>
            <a:r>
              <a:rPr lang="nl-NL" dirty="0" smtClean="0"/>
              <a:t>Hang jouw post-</a:t>
            </a:r>
            <a:r>
              <a:rPr lang="nl-NL" dirty="0" err="1" smtClean="0"/>
              <a:t>it’s</a:t>
            </a:r>
            <a:r>
              <a:rPr lang="nl-NL" dirty="0" smtClean="0"/>
              <a:t> aan de waslijn</a:t>
            </a:r>
          </a:p>
          <a:p>
            <a:r>
              <a:rPr lang="nl-NL" dirty="0" smtClean="0"/>
              <a:t>Klassikaal bespreken</a:t>
            </a:r>
          </a:p>
        </p:txBody>
      </p:sp>
    </p:spTree>
    <p:extLst>
      <p:ext uri="{BB962C8B-B14F-4D97-AF65-F5344CB8AC3E}">
        <p14:creationId xmlns:p14="http://schemas.microsoft.com/office/powerpoint/2010/main" val="1343825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Inleiding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Concentratie opdracht</a:t>
            </a:r>
          </a:p>
          <a:p>
            <a:r>
              <a:rPr lang="nl-NL" dirty="0" smtClean="0"/>
              <a:t>Zelfstandig</a:t>
            </a:r>
          </a:p>
          <a:p>
            <a:endParaRPr lang="nl-NL" dirty="0"/>
          </a:p>
          <a:p>
            <a:r>
              <a:rPr lang="nl-NL" dirty="0" smtClean="0"/>
              <a:t>Schrijf in 1 minuut op wat er in je op komt als je denkt aan les en leidinggeven</a:t>
            </a:r>
          </a:p>
          <a:p>
            <a:r>
              <a:rPr lang="nl-NL" dirty="0" smtClean="0"/>
              <a:t>REGEL: je bent verplicht een minuut lang te schrijven en je pen niet van het papier af te halen. Doe je dit wel? Dan ben je af.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9709431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Zijn de doelen behaald?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Aan het eind van de les kan/heb ik:</a:t>
            </a:r>
          </a:p>
          <a:p>
            <a:r>
              <a:rPr lang="nl-NL" dirty="0"/>
              <a:t>- 3 elementen benoemen die belangrijk zijn bij het voorbereiden van een les</a:t>
            </a:r>
          </a:p>
          <a:p>
            <a:r>
              <a:rPr lang="nl-NL" dirty="0"/>
              <a:t>- 3 elementen benoemen die belangrijk zijn tijdens het geven van een les (beroepshouding, vaardigheden, planmatig werken)</a:t>
            </a:r>
          </a:p>
          <a:p>
            <a:r>
              <a:rPr lang="nl-NL" dirty="0"/>
              <a:t>Benoemen waarmee ik rekening moet houden tijdens het lesgeven als het gaat om de beginsituatie, methodiek, didactiek, organisatie, materialen en differentiatie</a:t>
            </a:r>
          </a:p>
          <a:p>
            <a:r>
              <a:rPr lang="nl-NL" dirty="0"/>
              <a:t>Samen met mijn groepje onze beweegactiviteit definitief vastgesteld, hierbij een bewegingsplan gemaakt en dit daarna geoefend in de praktijk.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220336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Huiswerk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NL" dirty="0" smtClean="0"/>
              <a:t>- lees de agenda door voor de vierde vergadering</a:t>
            </a:r>
          </a:p>
          <a:p>
            <a:r>
              <a:rPr lang="nl-NL" dirty="0" smtClean="0"/>
              <a:t>Lees de doelen door</a:t>
            </a:r>
          </a:p>
          <a:p>
            <a:r>
              <a:rPr lang="nl-NL" dirty="0" smtClean="0"/>
              <a:t>Kijk samen met je groepje kritisch naar het gemaakte bewegingsplan in deze les</a:t>
            </a:r>
          </a:p>
          <a:p>
            <a:r>
              <a:rPr lang="nl-NL" dirty="0" smtClean="0"/>
              <a:t>Scherp het bewegingsplan aan d.m.v. de theorie van vandaag</a:t>
            </a:r>
          </a:p>
          <a:p>
            <a:r>
              <a:rPr lang="nl-NL" dirty="0" smtClean="0"/>
              <a:t>Lever het bewegingsplan voor les 5 in op de ELO (zie inleverpunt)</a:t>
            </a:r>
          </a:p>
          <a:p>
            <a:endParaRPr lang="nl-NL" dirty="0"/>
          </a:p>
          <a:p>
            <a:r>
              <a:rPr lang="nl-NL" dirty="0" smtClean="0"/>
              <a:t>Doel derde vergadering:</a:t>
            </a:r>
          </a:p>
          <a:p>
            <a:pPr>
              <a:buFontTx/>
              <a:buChar char="-"/>
            </a:pPr>
            <a:r>
              <a:rPr lang="nl-NL" dirty="0" smtClean="0"/>
              <a:t>Uitbreiden van draaiboek en takenverdeling aanscherpen</a:t>
            </a:r>
          </a:p>
          <a:p>
            <a:pPr>
              <a:buFontTx/>
              <a:buChar char="-"/>
            </a:pPr>
            <a:r>
              <a:rPr lang="nl-NL" dirty="0" smtClean="0"/>
              <a:t>Voorzitter vertelt over de communicatie met de opdrachtgever</a:t>
            </a:r>
          </a:p>
          <a:p>
            <a:pPr>
              <a:buFontTx/>
              <a:buChar char="-"/>
            </a:pPr>
            <a:r>
              <a:rPr lang="nl-NL" dirty="0" smtClean="0"/>
              <a:t>Definitieve </a:t>
            </a:r>
            <a:r>
              <a:rPr lang="nl-NL" smtClean="0"/>
              <a:t>bewegingsactiviteiten bespreken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3983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THEORIE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7522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Locatie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Om les te kunnen geven moet je een plek hebben = locatie</a:t>
            </a:r>
          </a:p>
          <a:p>
            <a:r>
              <a:rPr lang="nl-NL" dirty="0" smtClean="0"/>
              <a:t>Belangrijk: weet waar je lesgeeft en wat voor materiaal er aanwezig is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05692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Zelfstandige opdracht</a:t>
            </a:r>
          </a:p>
          <a:p>
            <a:r>
              <a:rPr lang="nl-NL" dirty="0" smtClean="0"/>
              <a:t>Voor elke locatie gelde regels. Per locatie kunnen deze verschillend zijn. Wat mag er wel? Wat mag er beslist niet?</a:t>
            </a:r>
            <a:br>
              <a:rPr lang="nl-NL" dirty="0" smtClean="0"/>
            </a:br>
            <a:r>
              <a:rPr lang="nl-NL" dirty="0" smtClean="0"/>
              <a:t>Nu zal je zelf vaak ook les hebben in bijvoorbeeld een gymzaal op school. Noteer de regels die gelden tijdens de sportlessen die jij krijgt op jouw school tijdens de gymlessen.</a:t>
            </a:r>
          </a:p>
          <a:p>
            <a:r>
              <a:rPr lang="nl-NL" dirty="0" smtClean="0"/>
              <a:t>Deze regels zijn…</a:t>
            </a:r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63198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Materiaal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Op elke sportlocatie is er materiaal aanwezig</a:t>
            </a:r>
          </a:p>
          <a:p>
            <a:r>
              <a:rPr lang="nl-NL" dirty="0" smtClean="0"/>
              <a:t>Berging/materiaalhok</a:t>
            </a:r>
          </a:p>
          <a:p>
            <a:r>
              <a:rPr lang="nl-NL" dirty="0" smtClean="0"/>
              <a:t>Bij het geven van een les, moet je weten welk materiaal er beschikbaar is</a:t>
            </a:r>
          </a:p>
          <a:p>
            <a:endParaRPr lang="nl-NL" dirty="0"/>
          </a:p>
          <a:p>
            <a:r>
              <a:rPr lang="nl-NL" dirty="0" smtClean="0"/>
              <a:t>Voorbeeld: je wilt een les badminton geven, maar er blijven geen rackets te zijn…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970478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Ga met jouw groepje samen zitten</a:t>
            </a:r>
          </a:p>
          <a:p>
            <a:r>
              <a:rPr lang="nl-NL" dirty="0" smtClean="0"/>
              <a:t>Materialen worden onderverdeelt in: spelmateriaal, toestelmateriaal en overig materiaal.</a:t>
            </a:r>
          </a:p>
          <a:p>
            <a:r>
              <a:rPr lang="nl-NL" dirty="0" smtClean="0"/>
              <a:t>Zoek in jouw groepje 8 materialen op die horen bij jullie materiaalsoort</a:t>
            </a:r>
          </a:p>
          <a:p>
            <a:endParaRPr lang="nl-NL" dirty="0"/>
          </a:p>
          <a:p>
            <a:r>
              <a:rPr lang="nl-NL" dirty="0" smtClean="0"/>
              <a:t>Groep 1 + 2 = spelmateriaal</a:t>
            </a:r>
          </a:p>
          <a:p>
            <a:r>
              <a:rPr lang="nl-NL" dirty="0" smtClean="0"/>
              <a:t>Groep 3 + 4 = toestelmateriaal</a:t>
            </a:r>
          </a:p>
          <a:p>
            <a:r>
              <a:rPr lang="nl-NL" dirty="0" smtClean="0"/>
              <a:t>Groep 5 = 6 = overig materiaal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109860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Doelgroep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Zonder klanten </a:t>
            </a:r>
            <a:r>
              <a:rPr lang="nl-NL" dirty="0" smtClean="0">
                <a:sym typeface="Wingdings" panose="05000000000000000000" pitchFamily="2" charset="2"/>
              </a:rPr>
              <a:t> geen inkomen/zonder leerlingen kan een docent geen les geven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Les en leidinggeven doe je altijd met een bepaalde doelgroep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Voorbeeld; peuters, kleuters, tieners, volwassenen of ouderen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17124821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TM10001105[[fn=Bijgesneden]]</Template>
  <TotalTime>40</TotalTime>
  <Words>1210</Words>
  <Application>Microsoft Office PowerPoint</Application>
  <PresentationFormat>Breedbeeld</PresentationFormat>
  <Paragraphs>157</Paragraphs>
  <Slides>31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31</vt:i4>
      </vt:variant>
    </vt:vector>
  </HeadingPairs>
  <TitlesOfParts>
    <vt:vector size="34" baseType="lpstr">
      <vt:lpstr>Franklin Gothic Book</vt:lpstr>
      <vt:lpstr>Wingdings</vt:lpstr>
      <vt:lpstr>Crop</vt:lpstr>
      <vt:lpstr>Les en leidinggeven</vt:lpstr>
      <vt:lpstr>Doelen</vt:lpstr>
      <vt:lpstr>Inleiding</vt:lpstr>
      <vt:lpstr>THEORIE</vt:lpstr>
      <vt:lpstr>Locatie</vt:lpstr>
      <vt:lpstr>Opdracht:</vt:lpstr>
      <vt:lpstr>Materiaal</vt:lpstr>
      <vt:lpstr>Opdracht</vt:lpstr>
      <vt:lpstr>Doelgroep</vt:lpstr>
      <vt:lpstr>Opdracht</vt:lpstr>
      <vt:lpstr>Groepsgesprek</vt:lpstr>
      <vt:lpstr>Beroepshouding</vt:lpstr>
      <vt:lpstr>Opdracht</vt:lpstr>
      <vt:lpstr>Vaardigheden</vt:lpstr>
      <vt:lpstr>Planmatig werken</vt:lpstr>
      <vt:lpstr>Beginsituatie peilen</vt:lpstr>
      <vt:lpstr>Les doel </vt:lpstr>
      <vt:lpstr>Methodiek</vt:lpstr>
      <vt:lpstr>Inleiding-kern-slot</vt:lpstr>
      <vt:lpstr>Didactiek</vt:lpstr>
      <vt:lpstr>Organisatie en materiaal</vt:lpstr>
      <vt:lpstr>Differentiatie</vt:lpstr>
      <vt:lpstr>Evalueren</vt:lpstr>
      <vt:lpstr>Praktijk</vt:lpstr>
      <vt:lpstr>Definitieve activiteit bepalen</vt:lpstr>
      <vt:lpstr>Voorbeeld activiteit</vt:lpstr>
      <vt:lpstr>Kritische punten</vt:lpstr>
      <vt:lpstr>Activiteit uitvoeren (oefenen)</vt:lpstr>
      <vt:lpstr>Evaluatie </vt:lpstr>
      <vt:lpstr>Zijn de doelen behaald?</vt:lpstr>
      <vt:lpstr>Huiswerk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en leidinggeven</dc:title>
  <dc:creator>Windows-gebruiker</dc:creator>
  <cp:lastModifiedBy>Windows-gebruiker</cp:lastModifiedBy>
  <cp:revision>7</cp:revision>
  <dcterms:created xsi:type="dcterms:W3CDTF">2020-03-20T13:41:25Z</dcterms:created>
  <dcterms:modified xsi:type="dcterms:W3CDTF">2020-03-20T14:22:05Z</dcterms:modified>
</cp:coreProperties>
</file>